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8" r:id="rId10"/>
    <p:sldId id="269" r:id="rId11"/>
    <p:sldId id="270" r:id="rId12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7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53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45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9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6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1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2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8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1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87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57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BB4D-9305-4A37-BA49-F55562BB6A33}" type="datetimeFigureOut">
              <a:rPr lang="zh-TW" altLang="en-US" smtClean="0"/>
              <a:t>2017/3/7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FDE3-65C5-44F1-B17E-4C1F57D79C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042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58721"/>
            <a:ext cx="7918648" cy="1727479"/>
          </a:xfrm>
        </p:spPr>
        <p:txBody>
          <a:bodyPr>
            <a:normAutofit fontScale="90000"/>
          </a:bodyPr>
          <a:lstStyle/>
          <a:p>
            <a:r>
              <a:rPr lang="zh-TW" altLang="en-US" sz="3900" dirty="0">
                <a:latin typeface="標楷體" panose="03000509000000000000" pitchFamily="65" charset="-120"/>
              </a:rPr>
              <a:t>給今年參加「個人申請」</a:t>
            </a:r>
            <a:r>
              <a:rPr lang="zh-TW" altLang="en-US" sz="3900" dirty="0" smtClean="0">
                <a:latin typeface="標楷體" panose="03000509000000000000" pitchFamily="65" charset="-120"/>
              </a:rPr>
              <a:t>入學的家長及貴子弟：您想要知道的</a:t>
            </a:r>
            <a:r>
              <a:rPr lang="en-US" altLang="zh-TW" sz="3900" dirty="0" smtClean="0">
                <a:latin typeface="標楷體" panose="03000509000000000000" pitchFamily="65" charset="-120"/>
              </a:rPr>
              <a:t/>
            </a:r>
            <a:br>
              <a:rPr lang="en-US" altLang="zh-TW" sz="3900" dirty="0" smtClean="0">
                <a:latin typeface="標楷體" panose="03000509000000000000" pitchFamily="65" charset="-120"/>
              </a:rPr>
            </a:br>
            <a:r>
              <a:rPr lang="zh-TW" altLang="en-US" sz="3100" b="1" dirty="0" smtClean="0">
                <a:solidFill>
                  <a:srgbClr val="00B0F0"/>
                </a:solidFill>
                <a:latin typeface="標楷體" panose="03000509000000000000" pitchFamily="65" charset="-120"/>
              </a:rPr>
              <a:t>商</a:t>
            </a:r>
            <a:r>
              <a:rPr lang="zh-TW" altLang="en-US" sz="31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管學院全球</a:t>
            </a:r>
            <a:r>
              <a:rPr lang="zh-TW" altLang="en-US" sz="31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財務管全英語學士學位學程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01108"/>
            <a:ext cx="3024336" cy="22682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43303"/>
            <a:ext cx="1707028" cy="17131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68341"/>
            <a:ext cx="2840982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加強國際招生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增加多元文化學習環境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配合商管學院增加未來企業實習管道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zh-TW" sz="2800" dirty="0"/>
              <a:t>開拓更多企業實習機會，並籌劃企業講座，邀請業界人士演講，分享工作經驗及心得，另亦舉辦企業參訪，帶領</a:t>
            </a:r>
            <a:r>
              <a:rPr lang="zh-TW" altLang="zh-TW" sz="2800" dirty="0" smtClean="0"/>
              <a:t>學生實際</a:t>
            </a:r>
            <a:r>
              <a:rPr lang="zh-TW" altLang="zh-TW" sz="2800" dirty="0"/>
              <a:t>走訪企業，提早讓</a:t>
            </a:r>
            <a:r>
              <a:rPr lang="zh-TW" altLang="zh-TW" sz="2800" dirty="0" smtClean="0"/>
              <a:t>學</a:t>
            </a:r>
            <a:r>
              <a:rPr lang="zh-TW" altLang="en-US" sz="2800" dirty="0"/>
              <a:t>生接</a:t>
            </a:r>
            <a:r>
              <a:rPr lang="zh-TW" altLang="zh-TW" sz="2800" dirty="0"/>
              <a:t>觸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zh-TW" sz="2800" dirty="0" smtClean="0"/>
              <a:t>與</a:t>
            </a:r>
            <a:r>
              <a:rPr lang="zh-TW" altLang="zh-TW" sz="2800" dirty="0"/>
              <a:t>適應職場環境，並透過瞭解自我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zh-TW" sz="2800" dirty="0" smtClean="0"/>
              <a:t>競爭</a:t>
            </a:r>
            <a:r>
              <a:rPr lang="zh-TW" altLang="zh-TW" sz="2800" dirty="0"/>
              <a:t>優劣勢，積極補強職能以增進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zh-TW" sz="2800" dirty="0" smtClean="0"/>
              <a:t>職</a:t>
            </a:r>
            <a:r>
              <a:rPr lang="zh-TW" altLang="zh-TW" dirty="0"/>
              <a:t>場就業力。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32856"/>
            <a:ext cx="2427734" cy="27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Welcome Aboard!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zh-TW" sz="4400" dirty="0" smtClean="0"/>
              <a:t>Way to go!!!</a:t>
            </a:r>
          </a:p>
          <a:p>
            <a:pPr marL="0" indent="0" algn="ctr">
              <a:buNone/>
            </a:pPr>
            <a:r>
              <a:rPr lang="zh-TW" altLang="en-US" sz="4400" dirty="0" smtClean="0"/>
              <a:t>您想更加瞭解更</a:t>
            </a:r>
            <a:r>
              <a:rPr lang="zh-TW" altLang="en-US" sz="4400" dirty="0"/>
              <a:t>多關於本</a:t>
            </a:r>
            <a:r>
              <a:rPr lang="zh-TW" altLang="en-US" sz="4400" dirty="0" smtClean="0"/>
              <a:t>學程或個人申請第二階段面試，歡迎來電詢問：</a:t>
            </a:r>
            <a:r>
              <a:rPr lang="en-US" altLang="zh-TW" sz="4400" dirty="0" smtClean="0"/>
              <a:t>02-26215656</a:t>
            </a:r>
            <a:r>
              <a:rPr lang="zh-TW" altLang="en-US" sz="4400" dirty="0" smtClean="0"/>
              <a:t>*</a:t>
            </a:r>
            <a:r>
              <a:rPr lang="en-US" altLang="zh-TW" sz="4400" dirty="0" smtClean="0"/>
              <a:t>3613</a:t>
            </a:r>
          </a:p>
          <a:p>
            <a:pPr algn="ctr"/>
            <a:r>
              <a:rPr lang="zh-TW" altLang="en-US" sz="4400" dirty="0" smtClean="0"/>
              <a:t>謝謝您</a:t>
            </a:r>
            <a:r>
              <a:rPr lang="en-US" altLang="zh-TW" sz="4400" dirty="0" smtClean="0"/>
              <a:t>!!!</a:t>
            </a:r>
            <a:endParaRPr lang="zh-TW" altLang="en-US" sz="44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43303"/>
            <a:ext cx="1707028" cy="17131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37112"/>
            <a:ext cx="2840982" cy="21398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558" y="4437112"/>
            <a:ext cx="21947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學程目標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配合本校、院教育目標，因應國內外金融情勢的演變，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培養國際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財務管理理論與實務兼具的國際財務管理人才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學生核心能力指標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國際財務管理理論與實務的基本知識。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相關金融法規的學習。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國際財務管理職場的基本倫理與道德。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學生的國際觀與外語能力。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學生國際財務專業證照之能力。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分析國內外金融發展情勢之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zh-TW" dirty="0"/>
              <a:t>。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725144"/>
            <a:ext cx="2561169" cy="19888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18167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畢業要求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畢業學分與修業</a:t>
            </a:r>
            <a:r>
              <a:rPr lang="zh-TW" altLang="zh-TW" dirty="0" smtClean="0"/>
              <a:t>年限</a:t>
            </a:r>
            <a:endParaRPr lang="en-US" altLang="zh-TW" dirty="0" smtClean="0"/>
          </a:p>
          <a:p>
            <a:pPr lvl="1"/>
            <a:r>
              <a:rPr lang="zh-TW" altLang="zh-TW" dirty="0"/>
              <a:t>本學程最低須修</a:t>
            </a:r>
            <a:r>
              <a:rPr lang="zh-TW" altLang="zh-TW" dirty="0" smtClean="0"/>
              <a:t>足</a:t>
            </a:r>
            <a:r>
              <a:rPr lang="en-US" altLang="zh-TW" dirty="0" smtClean="0"/>
              <a:t>128</a:t>
            </a:r>
            <a:r>
              <a:rPr lang="zh-TW" altLang="zh-TW" dirty="0" smtClean="0"/>
              <a:t>學分</a:t>
            </a:r>
            <a:r>
              <a:rPr lang="zh-TW" altLang="zh-TW" dirty="0"/>
              <a:t>方滿足修業規定</a:t>
            </a:r>
            <a:r>
              <a:rPr lang="zh-TW" altLang="zh-TW" dirty="0" smtClean="0"/>
              <a:t>，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學年入學之</a:t>
            </a:r>
            <a:r>
              <a:rPr lang="zh-TW" altLang="zh-TW" dirty="0" smtClean="0"/>
              <a:t>必修</a:t>
            </a:r>
            <a:r>
              <a:rPr lang="en-US" altLang="zh-TW" dirty="0" smtClean="0"/>
              <a:t>84</a:t>
            </a:r>
            <a:r>
              <a:rPr lang="zh-TW" altLang="zh-TW" dirty="0" smtClean="0"/>
              <a:t>學分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包含通識課程</a:t>
            </a:r>
            <a:r>
              <a:rPr lang="en-US" altLang="zh-TW" dirty="0" smtClean="0"/>
              <a:t>26</a:t>
            </a:r>
            <a:r>
              <a:rPr lang="zh-TW" altLang="en-US" dirty="0" smtClean="0"/>
              <a:t>學分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系內外</a:t>
            </a:r>
            <a:r>
              <a:rPr lang="zh-TW" altLang="zh-TW" dirty="0" smtClean="0"/>
              <a:t>選修至少</a:t>
            </a:r>
            <a:r>
              <a:rPr lang="en-US" altLang="zh-TW" dirty="0" smtClean="0"/>
              <a:t>44</a:t>
            </a:r>
            <a:r>
              <a:rPr lang="zh-TW" altLang="zh-TW" dirty="0" smtClean="0"/>
              <a:t>學分，</a:t>
            </a:r>
            <a:r>
              <a:rPr lang="zh-TW" altLang="en-US" dirty="0" smtClean="0"/>
              <a:t>修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</a:t>
            </a:r>
            <a:r>
              <a:rPr lang="zh-TW" altLang="zh-TW" dirty="0" smtClean="0"/>
              <a:t>業年限均</a:t>
            </a:r>
            <a:r>
              <a:rPr lang="zh-TW" altLang="zh-TW" dirty="0"/>
              <a:t>以</a:t>
            </a:r>
            <a:r>
              <a:rPr lang="en-US" altLang="zh-TW" dirty="0"/>
              <a:t>4</a:t>
            </a:r>
            <a:r>
              <a:rPr lang="zh-TW" altLang="zh-TW" dirty="0"/>
              <a:t>年</a:t>
            </a:r>
            <a:r>
              <a:rPr lang="zh-TW" altLang="zh-TW" dirty="0" smtClean="0"/>
              <a:t>為準則。</a:t>
            </a:r>
            <a:endParaRPr lang="en-US" altLang="zh-TW" dirty="0" smtClean="0"/>
          </a:p>
          <a:p>
            <a:r>
              <a:rPr lang="zh-TW" altLang="en-US" dirty="0"/>
              <a:t>全部課程採全英語</a:t>
            </a:r>
            <a:r>
              <a:rPr lang="zh-TW" altLang="en-US" dirty="0" smtClean="0"/>
              <a:t>教學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/>
          </a:p>
          <a:p>
            <a:endParaRPr lang="zh-TW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5" y="3141417"/>
            <a:ext cx="2791799" cy="37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課程</a:t>
            </a:r>
            <a:r>
              <a:rPr lang="zh-TW" altLang="zh-TW" b="1" dirty="0"/>
              <a:t>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062273"/>
              </p:ext>
            </p:extLst>
          </p:nvPr>
        </p:nvGraphicFramePr>
        <p:xfrm>
          <a:off x="251520" y="1340768"/>
          <a:ext cx="8712969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840"/>
                <a:gridCol w="1009335"/>
                <a:gridCol w="1286966"/>
                <a:gridCol w="1195503"/>
                <a:gridCol w="1105338"/>
                <a:gridCol w="1195503"/>
                <a:gridCol w="1376484"/>
              </a:tblGrid>
              <a:tr h="143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商管學院教育目標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學程教育目標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一年級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TW" sz="1200" kern="0">
                          <a:effectLst/>
                        </a:rPr>
                        <a:t>里程碑課程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二年級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TW" sz="1200" kern="0">
                          <a:effectLst/>
                        </a:rPr>
                        <a:t>里程碑課程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三年級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TW" sz="1200" kern="0">
                          <a:effectLst/>
                        </a:rPr>
                        <a:t>里程碑課程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四年級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(</a:t>
                      </a:r>
                      <a:r>
                        <a:rPr lang="zh-TW" sz="1200" kern="0">
                          <a:effectLst/>
                        </a:rPr>
                        <a:t>里程碑課程</a:t>
                      </a:r>
                      <a:r>
                        <a:rPr lang="en-US" sz="1200" kern="0">
                          <a:effectLst/>
                        </a:rPr>
                        <a:t>)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Capstone Course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(</a:t>
                      </a:r>
                      <a:r>
                        <a:rPr lang="zh-TW" sz="1200" kern="0" dirty="0">
                          <a:effectLst/>
                        </a:rPr>
                        <a:t>整合式課程</a:t>
                      </a:r>
                      <a:r>
                        <a:rPr lang="en-US" sz="1200" kern="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對商管學院教育</a:t>
                      </a:r>
                      <a:r>
                        <a:rPr lang="zh-TW" sz="1200" kern="0" dirty="0" smtClean="0">
                          <a:effectLst/>
                        </a:rPr>
                        <a:t>目標整體</a:t>
                      </a:r>
                      <a:r>
                        <a:rPr lang="zh-TW" sz="1200" kern="0" dirty="0">
                          <a:effectLst/>
                        </a:rPr>
                        <a:t>、客觀評量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</a:tr>
              <a:tr h="1911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</a:t>
                      </a:r>
                      <a:r>
                        <a:rPr lang="zh-TW" sz="1200" kern="0">
                          <a:effectLst/>
                        </a:rPr>
                        <a:t>習得了解專業知識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專精國際財管理論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統計學，會計學，管理學，經濟學，微積分，資訊概論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個體經濟學、總體經濟學、貨幣銀行學、財務數量方法、財務管理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計量經濟學、金融機構管理、投資學、期貨與選擇權、投資銀行、固定收益證券、國際財務管理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國際財金專業證照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國際財金專業證照、財金專業書報導讀、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</a:tr>
              <a:tr h="477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</a:t>
                      </a:r>
                      <a:r>
                        <a:rPr lang="zh-TW" sz="1200" kern="0">
                          <a:effectLst/>
                        </a:rPr>
                        <a:t>有效學習自我規劃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學習規劃未來願景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大學學習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財務管理、行銷管理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固定收益證券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財金專業書報導讀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3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</a:t>
                      </a:r>
                      <a:r>
                        <a:rPr lang="zh-TW" sz="1200" kern="0">
                          <a:effectLst/>
                        </a:rPr>
                        <a:t>植基理論契合實務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強化產業分析能力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統計學，經濟學，微積分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個體經濟學、總體經濟學、財務管理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金融機構管理、期貨與選擇權、固定收益證券、國際財務管理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財金專業書報導讀、國際財金專業證照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190" marR="6619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75782" y="2038307"/>
            <a:ext cx="9925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104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學年度起實施，商管學院教育目標與對應課程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商管學院全球財務管理全英語學士學程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)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81" y="3212976"/>
            <a:ext cx="1422908" cy="34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未來證照輔導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CFP </a:t>
            </a:r>
            <a:r>
              <a:rPr lang="en-US" altLang="zh-TW" dirty="0"/>
              <a:t>(Certified Financial Planner</a:t>
            </a:r>
            <a:r>
              <a:rPr lang="zh-TW" altLang="en-US" dirty="0"/>
              <a:t>，理財規劃顧問</a:t>
            </a:r>
            <a:r>
              <a:rPr lang="en-US" altLang="zh-TW" dirty="0"/>
              <a:t>) </a:t>
            </a:r>
          </a:p>
          <a:p>
            <a:r>
              <a:rPr lang="en-US" altLang="zh-TW" dirty="0" smtClean="0"/>
              <a:t>CFA </a:t>
            </a:r>
            <a:r>
              <a:rPr lang="en-US" altLang="zh-TW" dirty="0"/>
              <a:t>(Chartered Financial Analyst</a:t>
            </a:r>
            <a:r>
              <a:rPr lang="zh-TW" altLang="en-US" dirty="0"/>
              <a:t>，美國特許財務分析師</a:t>
            </a:r>
            <a:r>
              <a:rPr lang="en-US" altLang="zh-TW" dirty="0"/>
              <a:t>) </a:t>
            </a:r>
          </a:p>
          <a:p>
            <a:r>
              <a:rPr lang="en-US" altLang="zh-TW" dirty="0" smtClean="0"/>
              <a:t>Financial </a:t>
            </a:r>
            <a:r>
              <a:rPr lang="en-US" altLang="zh-TW" dirty="0"/>
              <a:t>Risk Manager (FRM</a:t>
            </a:r>
            <a:r>
              <a:rPr lang="zh-TW" altLang="en-US" dirty="0"/>
              <a:t>，財務風險管理分析師</a:t>
            </a:r>
            <a:r>
              <a:rPr lang="en-US" altLang="zh-TW" dirty="0"/>
              <a:t>) 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93143"/>
            <a:ext cx="1816765" cy="5060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609561"/>
            <a:ext cx="180457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就業方向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/>
              <a:t>多國籍企業財務部門</a:t>
            </a:r>
            <a:endParaRPr lang="en-US" altLang="zh-TW" b="1" dirty="0" smtClean="0"/>
          </a:p>
          <a:p>
            <a:r>
              <a:rPr lang="zh-TW" altLang="en-US" dirty="0" smtClean="0"/>
              <a:t>本國及外資商業銀行</a:t>
            </a:r>
            <a:endParaRPr lang="en-US" altLang="zh-TW" dirty="0" smtClean="0"/>
          </a:p>
          <a:p>
            <a:r>
              <a:rPr lang="zh-TW" altLang="en-US" dirty="0" smtClean="0"/>
              <a:t>投資銀行及證券經紀商</a:t>
            </a:r>
            <a:endParaRPr lang="en-US" altLang="zh-TW" dirty="0" smtClean="0"/>
          </a:p>
          <a:p>
            <a:r>
              <a:rPr lang="zh-TW" altLang="en-US" dirty="0" smtClean="0"/>
              <a:t>股票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期貨及選擇權交易員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共同基金研究員及經理人</a:t>
            </a:r>
            <a:endParaRPr lang="en-US" altLang="zh-TW" dirty="0" smtClean="0"/>
          </a:p>
          <a:p>
            <a:r>
              <a:rPr lang="zh-TW" altLang="en-US" dirty="0" smtClean="0"/>
              <a:t>分析師及理財顧問</a:t>
            </a:r>
            <a:endParaRPr lang="en-US" altLang="zh-TW" dirty="0" smtClean="0"/>
          </a:p>
          <a:p>
            <a:r>
              <a:rPr lang="zh-TW" altLang="en-US" dirty="0" smtClean="0"/>
              <a:t>財務風險管理員</a:t>
            </a:r>
            <a:endParaRPr lang="zh-TW" altLang="en-US" dirty="0"/>
          </a:p>
          <a:p>
            <a:r>
              <a:rPr lang="zh-TW" altLang="en-US" dirty="0" smtClean="0"/>
              <a:t>保險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98358"/>
            <a:ext cx="2542252" cy="25727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523030"/>
            <a:ext cx="3499407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學程現狀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本學</a:t>
            </a:r>
            <a:r>
              <a:rPr lang="zh-TW" altLang="en-US" dirty="0" smtClean="0"/>
              <a:t>程自</a:t>
            </a:r>
            <a:r>
              <a:rPr lang="en-US" altLang="zh-TW" dirty="0" smtClean="0"/>
              <a:t>104</a:t>
            </a:r>
            <a:r>
              <a:rPr lang="zh-TW" altLang="en-US" dirty="0" smtClean="0"/>
              <a:t>學年開始招生</a:t>
            </a:r>
            <a:r>
              <a:rPr lang="zh-TW" altLang="en-US" dirty="0">
                <a:latin typeface="新細明體"/>
              </a:rPr>
              <a:t>，</a:t>
            </a:r>
            <a:r>
              <a:rPr lang="zh-TW" altLang="en-US" dirty="0" smtClean="0"/>
              <a:t>現有</a:t>
            </a:r>
            <a:r>
              <a:rPr lang="en-US" altLang="zh-TW" dirty="0" smtClean="0">
                <a:latin typeface="+mn-ea"/>
              </a:rPr>
              <a:t>111</a:t>
            </a:r>
            <a:r>
              <a:rPr lang="zh-TW" altLang="en-US" dirty="0" smtClean="0"/>
              <a:t>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學生</a:t>
            </a:r>
            <a:r>
              <a:rPr lang="en-US" altLang="zh-TW" dirty="0" smtClean="0">
                <a:latin typeface="新細明體"/>
                <a:ea typeface="新細明體"/>
              </a:rPr>
              <a:t>(</a:t>
            </a:r>
            <a:r>
              <a:rPr lang="en-US" altLang="zh-TW" dirty="0" smtClean="0">
                <a:latin typeface="+mn-ea"/>
              </a:rPr>
              <a:t>86</a:t>
            </a:r>
            <a:r>
              <a:rPr lang="zh-TW" altLang="en-US" dirty="0" smtClean="0">
                <a:latin typeface="+mn-ea"/>
              </a:rPr>
              <a:t>位本地生，</a:t>
            </a:r>
            <a:r>
              <a:rPr lang="en-US" altLang="zh-TW" dirty="0" smtClean="0">
                <a:latin typeface="+mn-ea"/>
              </a:rPr>
              <a:t>25</a:t>
            </a:r>
            <a:r>
              <a:rPr lang="zh-TW" altLang="en-US" dirty="0" smtClean="0">
                <a:latin typeface="+mn-ea"/>
              </a:rPr>
              <a:t>位境外生</a:t>
            </a:r>
            <a:r>
              <a:rPr lang="en-US" altLang="zh-TW" dirty="0" smtClean="0">
                <a:latin typeface="+mn-ea"/>
              </a:rPr>
              <a:t>)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/>
              <a:t>本地生來源約</a:t>
            </a:r>
            <a:r>
              <a:rPr lang="en-US" altLang="zh-TW" dirty="0" smtClean="0"/>
              <a:t>2/3</a:t>
            </a:r>
            <a:r>
              <a:rPr lang="zh-TW" altLang="en-US" dirty="0" smtClean="0"/>
              <a:t>為私立高中畢業生</a:t>
            </a:r>
            <a:r>
              <a:rPr lang="zh-TW" altLang="en-US" dirty="0" smtClean="0">
                <a:latin typeface="新細明體"/>
              </a:rPr>
              <a:t>，</a:t>
            </a:r>
            <a:r>
              <a:rPr lang="en-US" altLang="zh-TW" dirty="0" smtClean="0">
                <a:latin typeface="新細明體"/>
              </a:rPr>
              <a:t>1/3</a:t>
            </a:r>
            <a:r>
              <a:rPr lang="zh-TW" altLang="en-US" dirty="0" smtClean="0">
                <a:latin typeface="新細明體"/>
              </a:rPr>
              <a:t>為公立高中畢業生，其中不乏學生素質優良之明星高中及社區高中。</a:t>
            </a:r>
            <a:endParaRPr lang="en-US" altLang="zh-TW" dirty="0" smtClean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境外</a:t>
            </a:r>
            <a:r>
              <a:rPr lang="zh-TW" altLang="en-US" dirty="0" smtClean="0">
                <a:latin typeface="新細明體"/>
              </a:rPr>
              <a:t>生包含港澳僑生及陸生，更有來自加拿大、聖</a:t>
            </a:r>
            <a:r>
              <a:rPr lang="zh-TW" altLang="en-US" dirty="0">
                <a:latin typeface="新細明體"/>
              </a:rPr>
              <a:t>露</a:t>
            </a:r>
            <a:r>
              <a:rPr lang="zh-TW" altLang="en-US" dirty="0" smtClean="0">
                <a:latin typeface="新細明體"/>
              </a:rPr>
              <a:t>西亞、越南、</a:t>
            </a:r>
            <a:r>
              <a:rPr lang="zh-TW" altLang="en-US" dirty="0">
                <a:latin typeface="新細明體"/>
              </a:rPr>
              <a:t>馬來西亞、</a:t>
            </a:r>
            <a:r>
              <a:rPr lang="zh-TW" altLang="en-US" dirty="0" smtClean="0">
                <a:latin typeface="新細明體"/>
              </a:rPr>
              <a:t>泰國</a:t>
            </a:r>
            <a:r>
              <a:rPr lang="zh-TW" altLang="en-US" dirty="0">
                <a:latin typeface="新細明體"/>
              </a:rPr>
              <a:t>、諾</a:t>
            </a:r>
            <a:r>
              <a:rPr lang="zh-TW" altLang="en-US" dirty="0" smtClean="0">
                <a:latin typeface="新細明體"/>
              </a:rPr>
              <a:t>魯、</a:t>
            </a:r>
            <a:r>
              <a:rPr lang="zh-TW" altLang="en-US" dirty="0">
                <a:latin typeface="新細明體"/>
              </a:rPr>
              <a:t>帛琉、委內瑞拉、</a:t>
            </a:r>
            <a:r>
              <a:rPr lang="zh-TW" altLang="en-US" dirty="0" smtClean="0">
                <a:latin typeface="新細明體"/>
              </a:rPr>
              <a:t>史瓦濟蘭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en-US" dirty="0" smtClean="0">
                <a:latin typeface="新細明體"/>
              </a:rPr>
              <a:t>蒙古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en-US" dirty="0" smtClean="0">
                <a:latin typeface="新細明體"/>
              </a:rPr>
              <a:t>吉</a:t>
            </a:r>
            <a:r>
              <a:rPr lang="zh-TW" altLang="en-US" dirty="0">
                <a:latin typeface="新細明體"/>
              </a:rPr>
              <a:t>里巴</a:t>
            </a:r>
            <a:r>
              <a:rPr lang="zh-TW" altLang="en-US" dirty="0" smtClean="0">
                <a:latin typeface="新細明體"/>
              </a:rPr>
              <a:t>斯</a:t>
            </a:r>
            <a:r>
              <a:rPr lang="zh-TW" altLang="en-US" dirty="0">
                <a:latin typeface="新細明體"/>
              </a:rPr>
              <a:t>、</a:t>
            </a:r>
            <a:r>
              <a:rPr lang="zh-TW" altLang="en-US" dirty="0" smtClean="0">
                <a:latin typeface="新細明體"/>
              </a:rPr>
              <a:t>印尼及韓國各國的學生。</a:t>
            </a:r>
            <a:endParaRPr lang="en-US" altLang="zh-TW" dirty="0" smtClean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學生</a:t>
            </a:r>
            <a:r>
              <a:rPr lang="zh-TW" altLang="en-US" dirty="0" smtClean="0">
                <a:latin typeface="新細明體"/>
              </a:rPr>
              <a:t>特點</a:t>
            </a:r>
            <a:r>
              <a:rPr lang="en-US" altLang="zh-TW" dirty="0" smtClean="0">
                <a:latin typeface="新細明體"/>
              </a:rPr>
              <a:t>:</a:t>
            </a:r>
            <a:r>
              <a:rPr lang="zh-TW" altLang="en-US" dirty="0" smtClean="0">
                <a:latin typeface="新細明體"/>
              </a:rPr>
              <a:t> 活潑外向、易接受新的事物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>
                <a:latin typeface="標楷體" panose="03000509000000000000" pitchFamily="65" charset="-120"/>
              </a:rPr>
              <a:t>多數</a:t>
            </a:r>
            <a:r>
              <a:rPr lang="zh-TW" altLang="en-US" dirty="0" smtClean="0">
                <a:latin typeface="標楷體" panose="03000509000000000000" pitchFamily="65" charset="-120"/>
              </a:rPr>
              <a:t>傾向在</a:t>
            </a:r>
            <a:r>
              <a:rPr lang="en-US" altLang="zh-TW" dirty="0" smtClean="0">
                <a:latin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</a:rPr>
              <a:t>年級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以後成為交換生到</a:t>
            </a:r>
            <a:r>
              <a:rPr lang="zh-TW" altLang="en-US" dirty="0">
                <a:latin typeface="標楷體" panose="03000509000000000000" pitchFamily="65" charset="-120"/>
              </a:rPr>
              <a:t>歐美或</a:t>
            </a:r>
            <a:r>
              <a:rPr lang="zh-TW" altLang="en-US" dirty="0" smtClean="0">
                <a:latin typeface="標楷體" panose="03000509000000000000" pitchFamily="65" charset="-120"/>
              </a:rPr>
              <a:t>澳洲</a:t>
            </a:r>
            <a:r>
              <a:rPr lang="zh-TW" altLang="en-US" dirty="0">
                <a:latin typeface="標楷體" panose="03000509000000000000" pitchFamily="65" charset="-120"/>
              </a:rPr>
              <a:t>學習</a:t>
            </a:r>
            <a:r>
              <a:rPr lang="zh-TW" altLang="en-US" dirty="0" smtClean="0">
                <a:latin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</a:rPr>
              <a:t>年。</a:t>
            </a:r>
            <a:r>
              <a:rPr lang="zh-TW" altLang="en-US" dirty="0" smtClean="0">
                <a:latin typeface="標楷體" panose="03000509000000000000" pitchFamily="65" charset="-120"/>
              </a:rPr>
              <a:t>           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</a:rPr>
              <a:t> 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31697"/>
            <a:ext cx="2682472" cy="25544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28" y="5211683"/>
            <a:ext cx="1603387" cy="18289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815" y="5155240"/>
            <a:ext cx="1054699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全財管學</a:t>
            </a:r>
            <a:r>
              <a:rPr lang="zh-TW" altLang="zh-TW" dirty="0" smtClean="0"/>
              <a:t>程</a:t>
            </a:r>
            <a:r>
              <a:rPr lang="zh-TW" altLang="en-US" dirty="0" smtClean="0"/>
              <a:t>特色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400" dirty="0"/>
              <a:t>全財管學程全部課程均以全英語教學，打造學生全英語學習環境，課程規劃以培養學生具國際化的視野，掌握全球財金脈動為主要教育目標。</a:t>
            </a:r>
          </a:p>
          <a:p>
            <a:pPr lvl="0"/>
            <a:r>
              <a:rPr lang="zh-TW" altLang="zh-TW" sz="2400" dirty="0"/>
              <a:t>規劃職場體驗及校外參觀實習以強化學生未來就業的競爭力。</a:t>
            </a:r>
          </a:p>
          <a:p>
            <a:pPr lvl="0"/>
            <a:r>
              <a:rPr lang="zh-TW" altLang="zh-TW" sz="2400" dirty="0"/>
              <a:t>全財管學</a:t>
            </a:r>
            <a:r>
              <a:rPr lang="zh-TW" altLang="zh-TW" sz="2400" dirty="0" smtClean="0"/>
              <a:t>程</a:t>
            </a:r>
            <a:r>
              <a:rPr lang="zh-TW" altLang="en-US" sz="2400" dirty="0" smtClean="0"/>
              <a:t>未來</a:t>
            </a:r>
            <a:r>
              <a:rPr lang="zh-TW" altLang="zh-TW" sz="2400" dirty="0" smtClean="0"/>
              <a:t>在</a:t>
            </a:r>
            <a:r>
              <a:rPr lang="zh-TW" altLang="zh-TW" sz="2400" dirty="0"/>
              <a:t>規劃及全英語教學課程</a:t>
            </a:r>
            <a:r>
              <a:rPr lang="zh-TW" altLang="zh-TW" sz="2400" dirty="0" smtClean="0"/>
              <a:t>上</a:t>
            </a:r>
            <a:r>
              <a:rPr lang="zh-TW" altLang="en-US" sz="2400" dirty="0" smtClean="0"/>
              <a:t>持續改進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並著重在</a:t>
            </a:r>
            <a:r>
              <a:rPr lang="zh-TW" altLang="zh-TW" sz="2400" dirty="0" smtClean="0"/>
              <a:t>多元</a:t>
            </a:r>
            <a:r>
              <a:rPr lang="zh-TW" altLang="zh-TW" sz="2400" dirty="0"/>
              <a:t>文化學習及企業實務講座的規</a:t>
            </a:r>
            <a:r>
              <a:rPr lang="zh-TW" altLang="zh-TW" sz="2400" dirty="0" smtClean="0"/>
              <a:t>畫，未來</a:t>
            </a:r>
            <a:r>
              <a:rPr lang="zh-TW" altLang="en-US" sz="2400" dirty="0" smtClean="0"/>
              <a:t>更</a:t>
            </a:r>
            <a:r>
              <a:rPr lang="zh-TW" altLang="zh-TW" sz="2400" dirty="0" smtClean="0"/>
              <a:t>發展</a:t>
            </a:r>
            <a:r>
              <a:rPr lang="zh-TW" altLang="zh-TW" sz="2400" dirty="0"/>
              <a:t>各種特色課程並積極</a:t>
            </a:r>
            <a:r>
              <a:rPr lang="zh-TW" altLang="zh-TW" sz="2400" dirty="0" smtClean="0"/>
              <a:t>招收境外學生</a:t>
            </a:r>
            <a:r>
              <a:rPr lang="zh-TW" altLang="en-US" sz="2400" dirty="0" smtClean="0"/>
              <a:t>、僑生及陸生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讓學生的學習</a:t>
            </a:r>
            <a:r>
              <a:rPr lang="zh-TW" altLang="zh-TW" sz="2400" dirty="0" smtClean="0"/>
              <a:t>環境更加</a:t>
            </a:r>
            <a:r>
              <a:rPr lang="zh-TW" altLang="en-US" sz="2400" dirty="0" smtClean="0"/>
              <a:t>多元及</a:t>
            </a:r>
            <a:r>
              <a:rPr lang="zh-TW" altLang="zh-TW" sz="2400" dirty="0" smtClean="0"/>
              <a:t>完善。</a:t>
            </a:r>
            <a:endParaRPr lang="zh-TW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797152"/>
            <a:ext cx="2804403" cy="187773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149413"/>
            <a:ext cx="180457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持續改進大一及大二學生英文學習方式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增進學生語言能力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加強</a:t>
            </a:r>
            <a:r>
              <a:rPr lang="zh-TW" altLang="en-US" dirty="0" smtClean="0"/>
              <a:t>大</a:t>
            </a:r>
            <a:r>
              <a:rPr lang="zh-TW" altLang="en-US" dirty="0"/>
              <a:t>二</a:t>
            </a:r>
            <a:r>
              <a:rPr lang="zh-TW" altLang="en-US" dirty="0" smtClean="0"/>
              <a:t>財</a:t>
            </a:r>
            <a:r>
              <a:rPr lang="zh-TW" altLang="en-US" dirty="0" smtClean="0"/>
              <a:t>金專業書報導讀課程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擴展國際視野掌握國際金融脈動。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加強財金專業證照輔導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增進未來就業競爭力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委請圖書館</a:t>
            </a:r>
            <a:r>
              <a:rPr lang="zh-TW" altLang="zh-TW" dirty="0" smtClean="0"/>
              <a:t>購買購買</a:t>
            </a:r>
            <a:r>
              <a:rPr lang="zh-TW" altLang="en-US" dirty="0" smtClean="0"/>
              <a:t>：</a:t>
            </a:r>
            <a:r>
              <a:rPr lang="zh-TW" altLang="zh-TW" dirty="0"/>
              <a:t>「證券商業務員」</a:t>
            </a:r>
            <a:r>
              <a:rPr lang="zh-TW" altLang="zh-TW" dirty="0" smtClean="0"/>
              <a:t>、</a:t>
            </a:r>
            <a:r>
              <a:rPr lang="zh-TW" altLang="zh-TW" dirty="0"/>
              <a:t>「</a:t>
            </a:r>
            <a:r>
              <a:rPr lang="zh-TW" altLang="zh-TW" dirty="0" smtClean="0"/>
              <a:t>證券</a:t>
            </a:r>
            <a:r>
              <a:rPr lang="zh-TW" altLang="zh-TW" dirty="0"/>
              <a:t>商高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zh-TW" dirty="0" smtClean="0"/>
              <a:t>級業務員」、「</a:t>
            </a:r>
            <a:r>
              <a:rPr lang="zh-TW" altLang="zh-TW" dirty="0"/>
              <a:t>投信投顧</a:t>
            </a:r>
            <a:r>
              <a:rPr lang="zh-TW" altLang="zh-TW" dirty="0" smtClean="0"/>
              <a:t>業</a:t>
            </a:r>
            <a:r>
              <a:rPr lang="zh-TW" altLang="zh-TW" dirty="0"/>
              <a:t>務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員」、「</a:t>
            </a:r>
            <a:r>
              <a:rPr lang="zh-TW" altLang="zh-TW" dirty="0"/>
              <a:t>期貨商業務員」、「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信託業務人員</a:t>
            </a:r>
            <a:r>
              <a:rPr lang="zh-TW" altLang="zh-TW" dirty="0"/>
              <a:t>」、「特許</a:t>
            </a:r>
            <a:r>
              <a:rPr lang="zh-TW" altLang="zh-TW" dirty="0" smtClean="0"/>
              <a:t>財務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分析師</a:t>
            </a:r>
            <a:r>
              <a:rPr lang="en-US" altLang="zh-TW" dirty="0" smtClean="0"/>
              <a:t>(CFA)</a:t>
            </a:r>
            <a:r>
              <a:rPr lang="zh-TW" altLang="zh-TW" dirty="0" smtClean="0"/>
              <a:t>」、「合格理財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規劃師</a:t>
            </a:r>
            <a:r>
              <a:rPr lang="en-US" altLang="zh-TW" dirty="0" smtClean="0"/>
              <a:t>(CFP)</a:t>
            </a:r>
            <a:r>
              <a:rPr lang="zh-TW" altLang="zh-TW" dirty="0" smtClean="0"/>
              <a:t>」等證照考試參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zh-TW" dirty="0" smtClean="0"/>
              <a:t>考用書。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39" y="3896671"/>
            <a:ext cx="4032448" cy="29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976</Words>
  <Application>Microsoft Office PowerPoint</Application>
  <PresentationFormat>如螢幕大小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給今年參加「個人申請」入學的家長及貴子弟：您想要知道的 商管學院全球財務管全英語學士學位學程</vt:lpstr>
      <vt:lpstr>學程目標</vt:lpstr>
      <vt:lpstr>畢業要求</vt:lpstr>
      <vt:lpstr>課程規劃</vt:lpstr>
      <vt:lpstr>未來證照輔導</vt:lpstr>
      <vt:lpstr>就業方向</vt:lpstr>
      <vt:lpstr>學程現狀</vt:lpstr>
      <vt:lpstr>全財管學程特色</vt:lpstr>
      <vt:lpstr>學習目標</vt:lpstr>
      <vt:lpstr>未來發展</vt:lpstr>
      <vt:lpstr>Welcome Aboard!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商管學院 全球財務管全英語學士學位學程</dc:title>
  <dc:creator>tkustaff</dc:creator>
  <cp:lastModifiedBy>tkustaff</cp:lastModifiedBy>
  <cp:revision>29</cp:revision>
  <cp:lastPrinted>2016-03-09T08:11:04Z</cp:lastPrinted>
  <dcterms:created xsi:type="dcterms:W3CDTF">2015-12-29T04:45:41Z</dcterms:created>
  <dcterms:modified xsi:type="dcterms:W3CDTF">2017-03-07T06:30:03Z</dcterms:modified>
</cp:coreProperties>
</file>